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9520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205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5644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4051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41566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5048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4510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2170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3424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1821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1387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0627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7053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4F6A633-3294-4394-8508-7410203B0F3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8E43782-AF98-4FBE-BD51-48CA4B65C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0040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4F6A633-3294-4394-8508-7410203B0F3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8E43782-AF98-4FBE-BD51-48CA4B65C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9625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amowie.to/jechac-wakacje-gory-kontra-morze/" TargetMode="External"/><Relationship Id="rId2" Type="http://schemas.openxmlformats.org/officeDocument/2006/relationships/hyperlink" Target="https://www.nocowanie.pl/nad-morze-czy-w-go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ysokieobcasy.pl/Instytut/7,163393,24440661,w-gorach-poprawisz-kondycje-nad-morzem-odpornosc-podrozuj.html?disableRedirects=true" TargetMode="External"/><Relationship Id="rId5" Type="http://schemas.openxmlformats.org/officeDocument/2006/relationships/hyperlink" Target="https://www.podmiedza.pl/aktualnosci/gory-kontra-morze-co-wybrac-na-wakacje" TargetMode="External"/><Relationship Id="rId4" Type="http://schemas.openxmlformats.org/officeDocument/2006/relationships/hyperlink" Target="https://turystyka.wp.pl/odwieczny-spor-urlopowiczow-wakacje-w-gorach-czy-nad-morzem-6153818092673153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orze_Ba%C5%82tyckie" TargetMode="External"/><Relationship Id="rId2" Type="http://schemas.openxmlformats.org/officeDocument/2006/relationships/hyperlink" Target="https://pl.wikipedia.org/wiki/G%C3%B3ry_w_Pols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ieruchomosci.wprost.pl/wiadomosci/10475383/gdzie-drozej-w-gorach-czy-nad-morzem-na-polskim-wybrzezu-wiecej-zaplacimy-za-nocleg.html" TargetMode="External"/><Relationship Id="rId5" Type="http://schemas.openxmlformats.org/officeDocument/2006/relationships/hyperlink" Target="https://www.werandaweekend.pl/w-podrozy/polska/gdzie-na-wakacje-w-tym-roku-w-gory-czy-nad-morze" TargetMode="External"/><Relationship Id="rId4" Type="http://schemas.openxmlformats.org/officeDocument/2006/relationships/hyperlink" Target="https://plus.gazetakrakowska.pl/gory-czy-morze-gdzie-jest-taniej/ar/1234356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illa-stasia.pl/gory-czy-morze-wakacje-nad-baltykiem-czy-w-bieszczadach-co-lepsze-dla-zdrowia/" TargetMode="External"/><Relationship Id="rId2" Type="http://schemas.openxmlformats.org/officeDocument/2006/relationships/hyperlink" Target="https://www.polska.travel/pl/zobacz-koniecznie/pomysl-na/niesamowite-wedrowki-%E2%80%93-od-morza-po-g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kt.pl/pieniadze/zakupy/czy-lepiej-jechac-nad-morze-czy-w-gory/ywjynl9" TargetMode="External"/><Relationship Id="rId5" Type="http://schemas.openxmlformats.org/officeDocument/2006/relationships/hyperlink" Target="https://willatatiana.pl/morze-czy-gory/" TargetMode="External"/><Relationship Id="rId4" Type="http://schemas.openxmlformats.org/officeDocument/2006/relationships/hyperlink" Target="http://www.travel7.pl/gory-czy-morze-co-wybrac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EF253CD-BC21-4085-A2BA-2EADA1F2D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 góry czy nad morze – częsty konflikt wakacyjny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1A6F430-BE5E-42A7-94A1-3250AEEEA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5267" y="5095651"/>
            <a:ext cx="6105194" cy="682079"/>
          </a:xfrm>
        </p:spPr>
        <p:txBody>
          <a:bodyPr>
            <a:noAutofit/>
          </a:bodyPr>
          <a:lstStyle/>
          <a:p>
            <a:r>
              <a:rPr lang="pl-PL" sz="2000" dirty="0" err="1">
                <a:solidFill>
                  <a:srgbClr val="FFFFFF"/>
                </a:solidFill>
              </a:rPr>
              <a:t>Webquest</a:t>
            </a:r>
            <a:r>
              <a:rPr lang="pl-PL" sz="2000" dirty="0">
                <a:solidFill>
                  <a:srgbClr val="FFFFFF"/>
                </a:solidFill>
              </a:rPr>
              <a:t> przeznaczony dla uczniów szkół ponadpodstawowych. Uczniowie będą mogli w jego trakcie poznać wady i zalety dwóch różnych, bardzo popularnych, celów podróży.</a:t>
            </a:r>
          </a:p>
        </p:txBody>
      </p:sp>
      <p:pic>
        <p:nvPicPr>
          <p:cNvPr id="4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320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W prezentacji można zawrzeć także osobiste wspomnienia z pobytu nad morzem bądź w górach wraz z materiałami fotograficznymi.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9F7B0B0-6E56-4EF8-96F6-0A4403EF55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80" y="2867487"/>
            <a:ext cx="5181515" cy="3401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340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W prezentacji zawrzyjcie dokładną lokalizację tego miejsca i jakim środkiem transportu można się tam najszybciej dostać z waszego miejsca zamieszkania.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DA064039-F155-4135-8222-54C81EC1EB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91" y="2725445"/>
            <a:ext cx="4746106" cy="3158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543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Po podziale na grupy, uczniowie urządzają tzw. „burzę mózgów”. Szukają oni wszystkich możliwych argumentów na poparcie swojej tezy</a:t>
            </a:r>
          </a:p>
        </p:txBody>
      </p:sp>
      <p:pic>
        <p:nvPicPr>
          <p:cNvPr id="11266" name="Picture 2" descr="Znalezione obrazy dla zapytania: góry vs morze">
            <a:extLst>
              <a:ext uri="{FF2B5EF4-FFF2-40B4-BE49-F238E27FC236}">
                <a16:creationId xmlns="" xmlns:a16="http://schemas.microsoft.com/office/drawing/2014/main" id="{90CC8EF5-743A-4FC8-AE23-F9111B6F45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08" y="2683204"/>
            <a:ext cx="5194300" cy="3462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776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Każda z grup wybiera swojego kapitana – lidera, który prezentuje całość zgromadzonych argumentów przez grupę.</a:t>
            </a:r>
          </a:p>
        </p:txBody>
      </p:sp>
      <p:pic>
        <p:nvPicPr>
          <p:cNvPr id="13314" name="Picture 2" descr="Znalezione obrazy dla zapytania: góry vs morze">
            <a:extLst>
              <a:ext uri="{FF2B5EF4-FFF2-40B4-BE49-F238E27FC236}">
                <a16:creationId xmlns="" xmlns:a16="http://schemas.microsoft.com/office/drawing/2014/main" id="{1A8C67DD-F27A-4DB5-9212-22A56FD00C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10" y="2979811"/>
            <a:ext cx="5911901" cy="3225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943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Po ich zaprezentowaniu między grupami ma wywiązać się dyskusja na temat wyższości wybranego jako najlepszy cel wyjazdu turystycznego miejsca.</a:t>
            </a:r>
          </a:p>
        </p:txBody>
      </p:sp>
      <p:pic>
        <p:nvPicPr>
          <p:cNvPr id="14338" name="Picture 2" descr="Znalezione obrazy dla zapytania: góry vs morze">
            <a:extLst>
              <a:ext uri="{FF2B5EF4-FFF2-40B4-BE49-F238E27FC236}">
                <a16:creationId xmlns="" xmlns:a16="http://schemas.microsoft.com/office/drawing/2014/main" id="{9C11090D-3FA6-4715-94A0-01F815F9B9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88" y="2991774"/>
            <a:ext cx="5652044" cy="3009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966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Po ich zaprezentowaniu między grupami ma wywiązać się dyskusja na temat wyższości wybranego jako najlepszy cel wyjazdu turystycznego miejsca.</a:t>
            </a:r>
          </a:p>
        </p:txBody>
      </p:sp>
      <p:pic>
        <p:nvPicPr>
          <p:cNvPr id="15362" name="Picture 2" descr="Znalezione obrazy dla zapytania: góry vs morze">
            <a:extLst>
              <a:ext uri="{FF2B5EF4-FFF2-40B4-BE49-F238E27FC236}">
                <a16:creationId xmlns="" xmlns:a16="http://schemas.microsoft.com/office/drawing/2014/main" id="{7F3A4A9A-91CC-405A-86A5-86A1E708BA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36" y="2330166"/>
            <a:ext cx="5481464" cy="4080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932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7EB9EFB-D2E0-43EB-B687-ABC5DEC92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2222287"/>
            <a:ext cx="10725216" cy="4453721"/>
          </a:xfrm>
        </p:spPr>
        <p:txBody>
          <a:bodyPr>
            <a:normAutofit fontScale="85000" lnSpcReduction="10000"/>
          </a:bodyPr>
          <a:lstStyle/>
          <a:p>
            <a:r>
              <a:rPr lang="pl-PL" sz="3200" dirty="0">
                <a:hlinkClick r:id="rId2"/>
              </a:rPr>
              <a:t>https://www.nocowanie.pl/nad-morze-czy-w-gory.html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https://jamowie.to/jechac-wakacje-gory-kontra-morze/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https://turystyka.wp.pl/odwieczny-spor-urlopowiczow-wakacje-w-gorach-czy-nad-morzem-6153818092673153a</a:t>
            </a:r>
            <a:endParaRPr lang="pl-PL" sz="3200" dirty="0"/>
          </a:p>
          <a:p>
            <a:r>
              <a:rPr lang="pl-PL" sz="3200" dirty="0">
                <a:hlinkClick r:id="rId5"/>
              </a:rPr>
              <a:t>https://</a:t>
            </a:r>
            <a:r>
              <a:rPr lang="pl-PL" sz="3200" dirty="0" smtClean="0">
                <a:hlinkClick r:id="rId5"/>
              </a:rPr>
              <a:t>www.podmiedza.pl/aktualnosci/gory-kontra-morze-co-wybrac-na-wakacje</a:t>
            </a:r>
            <a:endParaRPr lang="pl-PL" sz="3200" dirty="0" smtClean="0"/>
          </a:p>
          <a:p>
            <a:r>
              <a:rPr lang="pl-PL" sz="3200" dirty="0" smtClean="0">
                <a:hlinkClick r:id="rId6"/>
              </a:rPr>
              <a:t>https://www.wysokieobcasy.pl/Instytut/7,163393,24440661,w-gorach-poprawisz-kondycje-nad-morzem-odpornosc-podrozuj.html?disableRedirects=true</a:t>
            </a:r>
            <a:endParaRPr lang="pl-PL" sz="3200" dirty="0" smtClean="0"/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1950558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7EB9EFB-D2E0-43EB-B687-ABC5DEC92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2222287"/>
            <a:ext cx="10725216" cy="4453721"/>
          </a:xfrm>
        </p:spPr>
        <p:txBody>
          <a:bodyPr>
            <a:normAutofit fontScale="85000" lnSpcReduction="10000"/>
          </a:bodyPr>
          <a:lstStyle/>
          <a:p>
            <a:r>
              <a:rPr lang="pl-PL" sz="3200" dirty="0">
                <a:hlinkClick r:id="rId2"/>
              </a:rPr>
              <a:t>https://pl.wikipedia.org/wiki/G%C3%B3ry_w_Polsce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https://pl.wikipedia.org/wiki/Morze_Ba%C5%82tyckie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https://plus.gazetakrakowska.pl/gory-czy-morze-gdzie-jest-taniej/ar/12343565</a:t>
            </a:r>
            <a:endParaRPr lang="pl-PL" sz="3200" dirty="0"/>
          </a:p>
          <a:p>
            <a:r>
              <a:rPr lang="pl-PL" sz="3200" dirty="0">
                <a:hlinkClick r:id="rId5"/>
              </a:rPr>
              <a:t>https://</a:t>
            </a:r>
            <a:r>
              <a:rPr lang="pl-PL" sz="3200" dirty="0" smtClean="0">
                <a:hlinkClick r:id="rId5"/>
              </a:rPr>
              <a:t>www.werandaweekend.pl/w-podrozy/polska/gdzie-na-wakacje-w-tym-roku-w-gory-czy-nad-morze</a:t>
            </a:r>
            <a:endParaRPr lang="pl-PL" sz="3200" dirty="0" smtClean="0"/>
          </a:p>
          <a:p>
            <a:r>
              <a:rPr lang="pl-PL" sz="3200" dirty="0" smtClean="0">
                <a:hlinkClick r:id="rId6"/>
              </a:rPr>
              <a:t>https://nieruchomosci.wprost.pl/wiadomosci/10475383/gdzie-drozej-w-gorach-czy-nad-morzem-na-polskim-wybrzezu-wiecej-zaplacimy-za-nocleg.html</a:t>
            </a:r>
            <a:endParaRPr lang="pl-PL" sz="3200" dirty="0" smtClean="0"/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1758308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7EB9EFB-D2E0-43EB-B687-ABC5DEC92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2222287"/>
            <a:ext cx="10725216" cy="4453721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>
                <a:hlinkClick r:id="rId2"/>
              </a:rPr>
              <a:t>https://www.polska.travel/pl/zobacz-koniecznie/pomysl-na/niesamowite-wedrowki-%E2%80%93-od-morza-po-gory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https://willa-stasia.pl/gory-czy-morze-wakacje-nad-baltykiem-czy-w-bieszczadach-co-lepsze-dla-zdrowia/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http://www.travel7.pl/gory-czy-morze-co-wybrac/</a:t>
            </a:r>
            <a:endParaRPr lang="pl-PL" sz="3200" dirty="0"/>
          </a:p>
          <a:p>
            <a:r>
              <a:rPr lang="pl-PL" sz="3200" dirty="0">
                <a:hlinkClick r:id="rId5"/>
              </a:rPr>
              <a:t>https://willatatiana.pl/morze-czy-gory</a:t>
            </a:r>
            <a:r>
              <a:rPr lang="pl-PL" sz="3200" dirty="0" smtClean="0">
                <a:hlinkClick r:id="rId5"/>
              </a:rPr>
              <a:t>/</a:t>
            </a:r>
            <a:endParaRPr lang="pl-PL" sz="3200" dirty="0" smtClean="0"/>
          </a:p>
          <a:p>
            <a:r>
              <a:rPr lang="pl-PL" sz="3200" smtClean="0">
                <a:hlinkClick r:id="rId6"/>
              </a:rPr>
              <a:t>https://www.fakt.pl/pieniadze/zakupy/czy-lepiej-jechac-nad-morze-czy-w-gory/ywjynl9</a:t>
            </a:r>
            <a:endParaRPr lang="pl-PL" sz="3200" smtClean="0"/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207726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78A03CC3-5F21-47E4-826D-80F23468B4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97644992"/>
              </p:ext>
            </p:extLst>
          </p:nvPr>
        </p:nvGraphicFramePr>
        <p:xfrm>
          <a:off x="819150" y="2222500"/>
          <a:ext cx="105537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425">
                  <a:extLst>
                    <a:ext uri="{9D8B030D-6E8A-4147-A177-3AD203B41FA5}">
                      <a16:colId xmlns="" xmlns:a16="http://schemas.microsoft.com/office/drawing/2014/main" val="982588291"/>
                    </a:ext>
                  </a:extLst>
                </a:gridCol>
                <a:gridCol w="2638425">
                  <a:extLst>
                    <a:ext uri="{9D8B030D-6E8A-4147-A177-3AD203B41FA5}">
                      <a16:colId xmlns="" xmlns:a16="http://schemas.microsoft.com/office/drawing/2014/main" val="1904834495"/>
                    </a:ext>
                  </a:extLst>
                </a:gridCol>
                <a:gridCol w="2638425">
                  <a:extLst>
                    <a:ext uri="{9D8B030D-6E8A-4147-A177-3AD203B41FA5}">
                      <a16:colId xmlns="" xmlns:a16="http://schemas.microsoft.com/office/drawing/2014/main" val="723328915"/>
                    </a:ext>
                  </a:extLst>
                </a:gridCol>
                <a:gridCol w="2638425">
                  <a:extLst>
                    <a:ext uri="{9D8B030D-6E8A-4147-A177-3AD203B41FA5}">
                      <a16:colId xmlns="" xmlns:a16="http://schemas.microsoft.com/office/drawing/2014/main" val="2933670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8849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Zawartość merytoryczna</a:t>
                      </a:r>
                    </a:p>
                    <a:p>
                      <a:pPr algn="ctr"/>
                      <a:endParaRPr lang="pl-PL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Praca słaba pod względem merytorycznym. Błędy</a:t>
                      </a:r>
                      <a:r>
                        <a:rPr lang="pl-PL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merytoryczne.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Praca dobra pod względem merytorycznym. Niewielkie błędy.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Informacje na temat.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Wyczerpujące wykorzystanie podanych źródeł, ewentualnie inne źródła.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7484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Estetyka wykonania</a:t>
                      </a:r>
                    </a:p>
                    <a:p>
                      <a:pPr algn="ctr"/>
                      <a:endParaRPr lang="pl-PL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Prezentacja mało czytelna, nieestetyczna.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Informacje podane w sposób chaotyczny.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Prezentacja ładna, czytelna</a:t>
                      </a:r>
                      <a:r>
                        <a:rPr lang="pl-PL" sz="1200" b="0" i="0" u="none" strike="noStrike" kern="1200" baseline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, estetyczna.</a:t>
                      </a:r>
                      <a:endParaRPr lang="pl-PL" sz="1200" b="0" i="0" u="none" strike="noStrike" kern="1200" dirty="0">
                        <a:solidFill>
                          <a:schemeClr val="bg1"/>
                        </a:solidFill>
                        <a:latin typeface="+mj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Dobre rozplanowanie informacji.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Praca bardzo staranna, estetyczna,  kolorowa, przejrzysta.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612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Zaangażowanie grupy w pracę i umiejętność współpracy</a:t>
                      </a:r>
                    </a:p>
                    <a:p>
                      <a:pPr algn="ctr"/>
                      <a:endParaRPr lang="pl-PL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Duże</a:t>
                      </a:r>
                      <a:r>
                        <a:rPr lang="pl-PL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zaangażowanie w pracę. Umiejętność współpracy w grupie na wysokim poziomie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29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Pytania po prezentacji</a:t>
                      </a:r>
                    </a:p>
                    <a:p>
                      <a:pPr algn="ctr"/>
                      <a:endParaRPr lang="pl-PL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Mała aktywność w odpowiadaniu na pytania.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Zadawalające odpowiedzi na pytania.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Pełne, satysfakcjonujące, poszerzone odpowiedzi na pytania.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0346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77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/>
              <a:t>Mamy szczęście mieszkać w kraju, w którym możemy wybierać równocześnie między dwoma najpopularniejszymi celami podróży wakacyjnych</a:t>
            </a:r>
          </a:p>
        </p:txBody>
      </p:sp>
      <p:pic>
        <p:nvPicPr>
          <p:cNvPr id="1026" name="Picture 2" descr="Znalezione obrazy dla zapytania: mapa polski">
            <a:extLst>
              <a:ext uri="{FF2B5EF4-FFF2-40B4-BE49-F238E27FC236}">
                <a16:creationId xmlns="" xmlns:a16="http://schemas.microsoft.com/office/drawing/2014/main" id="{7F6EEC74-E0DC-45A5-88A5-E221FEEA6E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049" y="2428219"/>
            <a:ext cx="4089442" cy="3982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0707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Ewaluacja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="" xmlns:a16="http://schemas.microsoft.com/office/drawing/2014/main" id="{3D5EAB8A-4115-45D2-8961-320756034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2813474"/>
              </p:ext>
            </p:extLst>
          </p:nvPr>
        </p:nvGraphicFramePr>
        <p:xfrm>
          <a:off x="674702" y="2266889"/>
          <a:ext cx="1038742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0579">
                  <a:extLst>
                    <a:ext uri="{9D8B030D-6E8A-4147-A177-3AD203B41FA5}">
                      <a16:colId xmlns="" xmlns:a16="http://schemas.microsoft.com/office/drawing/2014/main" val="3675105589"/>
                    </a:ext>
                  </a:extLst>
                </a:gridCol>
                <a:gridCol w="5276850">
                  <a:extLst>
                    <a:ext uri="{9D8B030D-6E8A-4147-A177-3AD203B41FA5}">
                      <a16:colId xmlns="" xmlns:a16="http://schemas.microsoft.com/office/drawing/2014/main" val="3019559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3478718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&lt;4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63138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389377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6-7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278165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8-9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799099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2246004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1140491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44997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7EB9EFB-D2E0-43EB-B687-ABC5DEC92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2222287"/>
            <a:ext cx="10725216" cy="4453721"/>
          </a:xfrm>
        </p:spPr>
        <p:txBody>
          <a:bodyPr>
            <a:normAutofit/>
          </a:bodyPr>
          <a:lstStyle/>
          <a:p>
            <a:r>
              <a:rPr lang="pl-PL" sz="3200" dirty="0"/>
              <a:t>W trakcie zajęć poznaliście wady i zalety tułaczek morskich i górskich;</a:t>
            </a:r>
          </a:p>
          <a:p>
            <a:r>
              <a:rPr lang="pl-PL" sz="3200" dirty="0"/>
              <a:t>Na ich podstawie w przyszłości będziecie mogli dokonać wyboru gdzie chcecie spędzić swoje wymarzone wakacje;</a:t>
            </a:r>
          </a:p>
          <a:p>
            <a:r>
              <a:rPr lang="pl-PL" sz="3200" dirty="0"/>
              <a:t>Zajęcia wzbudziły w was pasję podróżniczą i rozwinęły umiejętności używania argumentacji w merytorycznej dyskusji.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1222380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7EB9EFB-D2E0-43EB-B687-ABC5DEC92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2222287"/>
            <a:ext cx="10725216" cy="445372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3200" dirty="0" err="1">
                <a:solidFill>
                  <a:schemeClr val="tx1"/>
                </a:solidFill>
              </a:rPr>
              <a:t>WebQuest</a:t>
            </a:r>
            <a:r>
              <a:rPr lang="pl-PL" sz="32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3200" dirty="0" err="1">
                <a:solidFill>
                  <a:schemeClr val="tx1"/>
                </a:solidFill>
              </a:rPr>
              <a:t>Questa</a:t>
            </a:r>
            <a:r>
              <a:rPr lang="pl-PL" sz="32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</p:txBody>
      </p:sp>
    </p:spTree>
    <p:extLst>
      <p:ext uri="{BB962C8B-B14F-4D97-AF65-F5344CB8AC3E}">
        <p14:creationId xmlns="" xmlns:p14="http://schemas.microsoft.com/office/powerpoint/2010/main" val="2519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200" dirty="0"/>
              <a:t>Wyjeżdżając na północ mamy okazję wypocząć na plaży nad Morzem Bałtyckim.</a:t>
            </a:r>
          </a:p>
          <a:p>
            <a:r>
              <a:rPr lang="pl-PL" sz="3200" dirty="0"/>
              <a:t>Na południu zaś możemy poszusować na nartach na ośnieżonych stokach na Podhalu</a:t>
            </a:r>
          </a:p>
        </p:txBody>
      </p:sp>
      <p:pic>
        <p:nvPicPr>
          <p:cNvPr id="2050" name="Picture 2" descr="beskidy atrakcje">
            <a:extLst>
              <a:ext uri="{FF2B5EF4-FFF2-40B4-BE49-F238E27FC236}">
                <a16:creationId xmlns="" xmlns:a16="http://schemas.microsoft.com/office/drawing/2014/main" id="{719DA56A-64A5-489B-A33B-D5DAD13ACA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35" y="2222500"/>
            <a:ext cx="4825663" cy="418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409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 fontScale="85000" lnSpcReduction="20000"/>
          </a:bodyPr>
          <a:lstStyle/>
          <a:p>
            <a:endParaRPr lang="pl-PL" sz="3200" dirty="0"/>
          </a:p>
          <a:p>
            <a:r>
              <a:rPr lang="pl-PL" sz="3200" dirty="0"/>
              <a:t>W teorii między tymi dwoma celami podróży nie powinno być konfliktu. Wszakże nad morze jeździ się w lecie, a w góry w zimie</a:t>
            </a:r>
          </a:p>
          <a:p>
            <a:r>
              <a:rPr lang="pl-PL" sz="3200" dirty="0"/>
              <a:t>Co jednak, gdy jesteśmy w stanie pozwolić sobie tylko na jeden wyjazd wakacyjny w ciągu roku? Co wybierzecie? </a:t>
            </a:r>
          </a:p>
        </p:txBody>
      </p:sp>
      <p:pic>
        <p:nvPicPr>
          <p:cNvPr id="3076" name="Picture 4" descr="Znalezione obrazy dla zapytania: góry vs morze">
            <a:extLst>
              <a:ext uri="{FF2B5EF4-FFF2-40B4-BE49-F238E27FC236}">
                <a16:creationId xmlns="" xmlns:a16="http://schemas.microsoft.com/office/drawing/2014/main" id="{645917BE-4D0C-4E02-91C9-4BCE82AE8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21745"/>
            <a:ext cx="5658128" cy="3772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35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Uczniowie wykonują indywidualnie prezentację na temat wybranego miejsca – ośrodka wakacyjnego nad morzem, bądź w górach, w którym chcieliby spędzić czas w trakcie wypoczynku.</a:t>
            </a:r>
          </a:p>
        </p:txBody>
      </p:sp>
      <p:pic>
        <p:nvPicPr>
          <p:cNvPr id="4098" name="Picture 2" descr="gory-morze1">
            <a:extLst>
              <a:ext uri="{FF2B5EF4-FFF2-40B4-BE49-F238E27FC236}">
                <a16:creationId xmlns="" xmlns:a16="http://schemas.microsoft.com/office/drawing/2014/main" id="{CA7648C9-5694-4685-9903-B0364F7A1E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40" y="2748992"/>
            <a:ext cx="5814275" cy="3172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803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Uczniowie wygłaszają swoje prezentacje, nauczyciel zaś zadaje pytania związane z jej tematem.</a:t>
            </a:r>
          </a:p>
        </p:txBody>
      </p:sp>
      <p:pic>
        <p:nvPicPr>
          <p:cNvPr id="5122" name="Picture 2" descr="gory-morze6">
            <a:extLst>
              <a:ext uri="{FF2B5EF4-FFF2-40B4-BE49-F238E27FC236}">
                <a16:creationId xmlns="" xmlns:a16="http://schemas.microsoft.com/office/drawing/2014/main" id="{4F320129-F666-4233-9B53-23984FEDA9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36" y="2979812"/>
            <a:ext cx="5749194" cy="3136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835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Uczniowie dzielą się na dwie grupy. Jedna z nich to ci co wybrali za swoje wymarzone miejsce wakacyjne ośrodek nadmorski. Druga zaś to ci którzy wybrali ośrodek górski. </a:t>
            </a:r>
          </a:p>
        </p:txBody>
      </p:sp>
      <p:pic>
        <p:nvPicPr>
          <p:cNvPr id="6146" name="Picture 2" descr="gory-morze4">
            <a:extLst>
              <a:ext uri="{FF2B5EF4-FFF2-40B4-BE49-F238E27FC236}">
                <a16:creationId xmlns="" xmlns:a16="http://schemas.microsoft.com/office/drawing/2014/main" id="{054F1A6E-A42D-4BF7-95A7-6C3C442846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63" y="3033078"/>
            <a:ext cx="5194300" cy="2834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215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Każda z grup szuka argumentów dlaczego wybrany przez nich rejon (góry lub morze) jest warty odwiedzenia oraz szukają wad pobytu nad rejonem wybranym przez drugą z grup.</a:t>
            </a:r>
          </a:p>
        </p:txBody>
      </p:sp>
      <p:pic>
        <p:nvPicPr>
          <p:cNvPr id="7170" name="Picture 2" descr="gory-morze5">
            <a:extLst>
              <a:ext uri="{FF2B5EF4-FFF2-40B4-BE49-F238E27FC236}">
                <a16:creationId xmlns="" xmlns:a16="http://schemas.microsoft.com/office/drawing/2014/main" id="{404E4B2F-F448-4143-AECC-6B4A970A9E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91" y="2899479"/>
            <a:ext cx="5538471" cy="3021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874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l-PL" sz="3200" dirty="0">
                <a:latin typeface="+mj-lt"/>
              </a:rPr>
              <a:t>Informacji potrzebnych do przygotowania prezentacji szukajcie w podanych stronach internetowych lub innych wam znanych.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Praca musi być estetyczna (ładnie wykonana) i czytelna. 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W każdej prezentacji musi być podany: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1. Temat pracy.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2. Imię i nazwisko ucznia który ją przygotował.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3. Opracowanie tematu według wytycznych.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4. Każdy samodzielnie prezentuje swoją pracę.</a:t>
            </a:r>
          </a:p>
          <a:p>
            <a:endParaRPr lang="pl-PL" sz="3200" dirty="0"/>
          </a:p>
        </p:txBody>
      </p:sp>
      <p:pic>
        <p:nvPicPr>
          <p:cNvPr id="8194" name="Picture 2" descr="Znalezione obrazy dla zapytania: góry vs morze">
            <a:extLst>
              <a:ext uri="{FF2B5EF4-FFF2-40B4-BE49-F238E27FC236}">
                <a16:creationId xmlns="" xmlns:a16="http://schemas.microsoft.com/office/drawing/2014/main" id="{F610A68C-8901-416D-82FE-D30BD192E6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570057"/>
            <a:ext cx="5194300" cy="2943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088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tat">
  <a:themeElements>
    <a:clrScheme name="Cytat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ytat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yta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TM03457503[[fn=Cytat]]</Template>
  <TotalTime>68</TotalTime>
  <Words>781</Words>
  <Application>Microsoft Office PowerPoint</Application>
  <PresentationFormat>Niestandardowy</PresentationFormat>
  <Paragraphs>106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Cytat</vt:lpstr>
      <vt:lpstr>W góry czy nad morze – częsty konflikt wakacyjny</vt:lpstr>
      <vt:lpstr>Wprowadzenie</vt:lpstr>
      <vt:lpstr>Wprowadzenie</vt:lpstr>
      <vt:lpstr>Wprowadzenie</vt:lpstr>
      <vt:lpstr>Zadanie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Ewaluacja</vt:lpstr>
      <vt:lpstr>Ewaluacja</vt:lpstr>
      <vt:lpstr>Konkluzje</vt:lpstr>
      <vt:lpstr>Poradnik dla nauczyciela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góry czy nad morze – częsty konflikt wakacyjny</dc:title>
  <dc:creator>Konrad Poręba</dc:creator>
  <cp:lastModifiedBy>Konrad1</cp:lastModifiedBy>
  <cp:revision>18</cp:revision>
  <dcterms:created xsi:type="dcterms:W3CDTF">2021-02-20T16:10:06Z</dcterms:created>
  <dcterms:modified xsi:type="dcterms:W3CDTF">2021-09-22T11:34:11Z</dcterms:modified>
</cp:coreProperties>
</file>